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127" d="100"/>
          <a:sy n="127" d="100"/>
        </p:scale>
        <p:origin x="56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322519-3E20-4F32-90F9-A1039CCFEAEC}" type="datetimeFigureOut">
              <a:rPr lang="en-US" smtClean="0"/>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1815440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322519-3E20-4F32-90F9-A1039CCFEAEC}" type="datetimeFigureOut">
              <a:rPr lang="en-US" smtClean="0"/>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2130620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322519-3E20-4F32-90F9-A1039CCFEAEC}" type="datetimeFigureOut">
              <a:rPr lang="en-US" smtClean="0"/>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839A7-DC95-45E0-A1B3-B55D3B28A0C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41630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322519-3E20-4F32-90F9-A1039CCFEAEC}" type="datetimeFigureOut">
              <a:rPr lang="en-US" smtClean="0"/>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414829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322519-3E20-4F32-90F9-A1039CCFEAEC}" type="datetimeFigureOut">
              <a:rPr lang="en-US" smtClean="0"/>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839A7-DC95-45E0-A1B3-B55D3B28A0C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37005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322519-3E20-4F32-90F9-A1039CCFEAEC}" type="datetimeFigureOut">
              <a:rPr lang="en-US" smtClean="0"/>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165679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322519-3E20-4F32-90F9-A1039CCFEAEC}" type="datetimeFigureOut">
              <a:rPr lang="en-US" smtClean="0"/>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544727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322519-3E20-4F32-90F9-A1039CCFEAEC}" type="datetimeFigureOut">
              <a:rPr lang="en-US" smtClean="0"/>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1422706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322519-3E20-4F32-90F9-A1039CCFEAEC}" type="datetimeFigureOut">
              <a:rPr lang="en-US" smtClean="0"/>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379556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322519-3E20-4F32-90F9-A1039CCFEAEC}" type="datetimeFigureOut">
              <a:rPr lang="en-US" smtClean="0"/>
              <a:t>8/3/26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3445075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322519-3E20-4F32-90F9-A1039CCFEAEC}" type="datetimeFigureOut">
              <a:rPr lang="en-US" smtClean="0"/>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3801823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322519-3E20-4F32-90F9-A1039CCFEAEC}" type="datetimeFigureOut">
              <a:rPr lang="en-US" smtClean="0"/>
              <a:t>8/3/26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3633971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322519-3E20-4F32-90F9-A1039CCFEAEC}" type="datetimeFigureOut">
              <a:rPr lang="en-US" smtClean="0"/>
              <a:t>8/3/26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3399957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22519-3E20-4F32-90F9-A1039CCFEAEC}" type="datetimeFigureOut">
              <a:rPr lang="en-US" smtClean="0"/>
              <a:t>8/3/26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3692319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7322519-3E20-4F32-90F9-A1039CCFEAEC}" type="datetimeFigureOut">
              <a:rPr lang="en-US" smtClean="0"/>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622007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7322519-3E20-4F32-90F9-A1039CCFEAEC}" type="datetimeFigureOut">
              <a:rPr lang="en-US" smtClean="0"/>
              <a:t>8/3/26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1839A7-DC95-45E0-A1B3-B55D3B28A0CC}" type="slidenum">
              <a:rPr lang="en-US" smtClean="0"/>
              <a:t>‹#›</a:t>
            </a:fld>
            <a:endParaRPr lang="en-US"/>
          </a:p>
        </p:txBody>
      </p:sp>
    </p:spTree>
    <p:extLst>
      <p:ext uri="{BB962C8B-B14F-4D97-AF65-F5344CB8AC3E}">
        <p14:creationId xmlns:p14="http://schemas.microsoft.com/office/powerpoint/2010/main" val="3123145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7322519-3E20-4F32-90F9-A1039CCFEAEC}" type="datetimeFigureOut">
              <a:rPr lang="en-US" smtClean="0"/>
              <a:t>8/3/26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31839A7-DC95-45E0-A1B3-B55D3B28A0CC}" type="slidenum">
              <a:rPr lang="en-US" smtClean="0"/>
              <a:t>‹#›</a:t>
            </a:fld>
            <a:endParaRPr lang="en-US"/>
          </a:p>
        </p:txBody>
      </p:sp>
    </p:spTree>
    <p:extLst>
      <p:ext uri="{BB962C8B-B14F-4D97-AF65-F5344CB8AC3E}">
        <p14:creationId xmlns:p14="http://schemas.microsoft.com/office/powerpoint/2010/main" val="17545563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FAC Achievements and Activities AY 25-26</a:t>
            </a:r>
          </a:p>
        </p:txBody>
      </p:sp>
      <p:sp>
        <p:nvSpPr>
          <p:cNvPr id="3" name="Subtitle 2"/>
          <p:cNvSpPr>
            <a:spLocks noGrp="1"/>
          </p:cNvSpPr>
          <p:nvPr>
            <p:ph type="subTitle" idx="1"/>
          </p:nvPr>
        </p:nvSpPr>
        <p:spPr/>
        <p:txBody>
          <a:bodyPr>
            <a:normAutofit fontScale="25000" lnSpcReduction="20000"/>
          </a:bodyPr>
          <a:lstStyle/>
          <a:p>
            <a:pPr algn="ctr"/>
            <a:r>
              <a:rPr lang="en-US" dirty="0"/>
              <a:t>By </a:t>
            </a:r>
          </a:p>
          <a:p>
            <a:pPr algn="ctr"/>
            <a:r>
              <a:rPr lang="en-US" sz="7200" dirty="0"/>
              <a:t>Dan Hrozencik</a:t>
            </a:r>
          </a:p>
          <a:p>
            <a:pPr algn="ctr"/>
            <a:r>
              <a:rPr lang="en-US" sz="7200" dirty="0"/>
              <a:t>Professor of Mathematics</a:t>
            </a:r>
          </a:p>
          <a:p>
            <a:pPr algn="ctr"/>
            <a:r>
              <a:rPr lang="en-US" sz="7200" dirty="0"/>
              <a:t>Chicago State University</a:t>
            </a:r>
          </a:p>
          <a:p>
            <a:pPr algn="ctr"/>
            <a:r>
              <a:rPr lang="en-US" sz="7200" dirty="0"/>
              <a:t>FAC Chair</a:t>
            </a:r>
          </a:p>
        </p:txBody>
      </p:sp>
    </p:spTree>
    <p:extLst>
      <p:ext uri="{BB962C8B-B14F-4D97-AF65-F5344CB8AC3E}">
        <p14:creationId xmlns:p14="http://schemas.microsoft.com/office/powerpoint/2010/main" val="971539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Group Reports</a:t>
            </a:r>
          </a:p>
        </p:txBody>
      </p:sp>
      <p:sp>
        <p:nvSpPr>
          <p:cNvPr id="3" name="Content Placeholder 2"/>
          <p:cNvSpPr>
            <a:spLocks noGrp="1"/>
          </p:cNvSpPr>
          <p:nvPr>
            <p:ph idx="1"/>
          </p:nvPr>
        </p:nvSpPr>
        <p:spPr/>
        <p:txBody>
          <a:bodyPr>
            <a:normAutofit lnSpcReduction="10000"/>
          </a:bodyPr>
          <a:lstStyle/>
          <a:p>
            <a:r>
              <a:rPr lang="en-US" sz="2800" dirty="0"/>
              <a:t>Equity</a:t>
            </a:r>
          </a:p>
          <a:p>
            <a:pPr lvl="1"/>
            <a:r>
              <a:rPr lang="en-US" sz="2800" dirty="0"/>
              <a:t>The working group has been collecting preliminary data to better understand institutions’ policies, practices, and routines associated with the student accommodation process which will be used to develop a broader survey to ascertain whether those processes are working or if there is a need to shift existing policies and processes</a:t>
            </a:r>
            <a:r>
              <a:rPr lang="en-US" sz="2800" i="1" dirty="0"/>
              <a:t>.</a:t>
            </a:r>
            <a:endParaRPr lang="en-US" sz="2800" dirty="0"/>
          </a:p>
          <a:p>
            <a:pPr lvl="1"/>
            <a:endParaRPr lang="en-US" dirty="0"/>
          </a:p>
        </p:txBody>
      </p:sp>
    </p:spTree>
    <p:extLst>
      <p:ext uri="{BB962C8B-B14F-4D97-AF65-F5344CB8AC3E}">
        <p14:creationId xmlns:p14="http://schemas.microsoft.com/office/powerpoint/2010/main" val="3610209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Group Reports</a:t>
            </a:r>
          </a:p>
        </p:txBody>
      </p:sp>
      <p:sp>
        <p:nvSpPr>
          <p:cNvPr id="3" name="Content Placeholder 2"/>
          <p:cNvSpPr>
            <a:spLocks noGrp="1"/>
          </p:cNvSpPr>
          <p:nvPr>
            <p:ph idx="1"/>
          </p:nvPr>
        </p:nvSpPr>
        <p:spPr/>
        <p:txBody>
          <a:bodyPr/>
          <a:lstStyle/>
          <a:p>
            <a:r>
              <a:rPr lang="en-US" sz="2800" dirty="0"/>
              <a:t>Prior Learning Assessment</a:t>
            </a:r>
          </a:p>
          <a:p>
            <a:pPr lvl="2"/>
            <a:r>
              <a:rPr lang="en-US" sz="2800" dirty="0"/>
              <a:t>This working group focuses on how/whether adult students’ workplace learning is being acknowledged for course credit</a:t>
            </a:r>
          </a:p>
          <a:p>
            <a:pPr lvl="2"/>
            <a:r>
              <a:rPr lang="en-US" sz="2800" dirty="0"/>
              <a:t>The group has developed a proposal to the state legislature mandating that IBHE work with ICCB to form a statewide Credit for Prior Learning (CPL) Task Force</a:t>
            </a:r>
          </a:p>
          <a:p>
            <a:pPr lvl="1"/>
            <a:endParaRPr lang="en-US" sz="2400" dirty="0"/>
          </a:p>
        </p:txBody>
      </p:sp>
    </p:spTree>
    <p:extLst>
      <p:ext uri="{BB962C8B-B14F-4D97-AF65-F5344CB8AC3E}">
        <p14:creationId xmlns:p14="http://schemas.microsoft.com/office/powerpoint/2010/main" val="3954301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 Motion</a:t>
            </a:r>
          </a:p>
        </p:txBody>
      </p:sp>
      <p:sp>
        <p:nvSpPr>
          <p:cNvPr id="3" name="Content Placeholder 2"/>
          <p:cNvSpPr>
            <a:spLocks noGrp="1"/>
          </p:cNvSpPr>
          <p:nvPr>
            <p:ph idx="1"/>
          </p:nvPr>
        </p:nvSpPr>
        <p:spPr/>
        <p:txBody>
          <a:bodyPr>
            <a:normAutofit fontScale="62500" lnSpcReduction="20000"/>
          </a:bodyPr>
          <a:lstStyle/>
          <a:p>
            <a:pPr marL="342900" lvl="1" indent="-342900"/>
            <a:r>
              <a:rPr lang="en-US" sz="3800" dirty="0"/>
              <a:t>Whereas the Illinois Board of Higher Education's (IBHE) proposed budget falls short of adequately meeting the needs of our higher education institutions, the Faculty Advisory Council to the IBHE recommends that the IBHE in its annual budget proposals each year, include a model-based funding estimate of the state expenditure that would be adequate for meeting the needs of higher education including student financial aid, community colleges, and public universities. This is a vital contribution that the IBHE can make to higher </a:t>
            </a:r>
            <a:r>
              <a:rPr lang="en-US" sz="3800" dirty="0" err="1"/>
              <a:t>ed</a:t>
            </a:r>
            <a:r>
              <a:rPr lang="en-US" sz="3800" dirty="0"/>
              <a:t> funding conversations.</a:t>
            </a:r>
          </a:p>
          <a:p>
            <a:endParaRPr lang="en-US" dirty="0"/>
          </a:p>
        </p:txBody>
      </p:sp>
    </p:spTree>
    <p:extLst>
      <p:ext uri="{BB962C8B-B14F-4D97-AF65-F5344CB8AC3E}">
        <p14:creationId xmlns:p14="http://schemas.microsoft.com/office/powerpoint/2010/main" val="3041101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Concluding Remarks</a:t>
            </a:r>
          </a:p>
        </p:txBody>
      </p:sp>
      <p:sp>
        <p:nvSpPr>
          <p:cNvPr id="3" name="Content Placeholder 2"/>
          <p:cNvSpPr>
            <a:spLocks noGrp="1"/>
          </p:cNvSpPr>
          <p:nvPr>
            <p:ph idx="1"/>
          </p:nvPr>
        </p:nvSpPr>
        <p:spPr/>
        <p:txBody>
          <a:bodyPr>
            <a:normAutofit/>
          </a:bodyPr>
          <a:lstStyle/>
          <a:p>
            <a:r>
              <a:rPr lang="en-US" sz="2800" dirty="0"/>
              <a:t>Next year’s FAC leadership team</a:t>
            </a:r>
          </a:p>
        </p:txBody>
      </p:sp>
    </p:spTree>
    <p:extLst>
      <p:ext uri="{BB962C8B-B14F-4D97-AF65-F5344CB8AC3E}">
        <p14:creationId xmlns:p14="http://schemas.microsoft.com/office/powerpoint/2010/main" val="1737996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764177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 Organization</a:t>
            </a:r>
          </a:p>
        </p:txBody>
      </p:sp>
      <p:sp>
        <p:nvSpPr>
          <p:cNvPr id="3" name="Content Placeholder 2"/>
          <p:cNvSpPr>
            <a:spLocks noGrp="1"/>
          </p:cNvSpPr>
          <p:nvPr>
            <p:ph idx="1"/>
          </p:nvPr>
        </p:nvSpPr>
        <p:spPr/>
        <p:txBody>
          <a:bodyPr>
            <a:normAutofit/>
          </a:bodyPr>
          <a:lstStyle/>
          <a:p>
            <a:r>
              <a:rPr lang="en-US" sz="2800" dirty="0"/>
              <a:t>Membership</a:t>
            </a:r>
          </a:p>
          <a:p>
            <a:r>
              <a:rPr lang="en-US" sz="2800" dirty="0"/>
              <a:t>Caucuses</a:t>
            </a:r>
          </a:p>
          <a:p>
            <a:r>
              <a:rPr lang="en-US" sz="2800" dirty="0"/>
              <a:t>Working Groups</a:t>
            </a:r>
          </a:p>
          <a:p>
            <a:r>
              <a:rPr lang="en-US" sz="2800" dirty="0"/>
              <a:t>Monthly meetings</a:t>
            </a:r>
          </a:p>
        </p:txBody>
      </p:sp>
    </p:spTree>
    <p:extLst>
      <p:ext uri="{BB962C8B-B14F-4D97-AF65-F5344CB8AC3E}">
        <p14:creationId xmlns:p14="http://schemas.microsoft.com/office/powerpoint/2010/main" val="3630792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Caucus Reports</a:t>
            </a:r>
          </a:p>
        </p:txBody>
      </p:sp>
      <p:sp>
        <p:nvSpPr>
          <p:cNvPr id="3" name="Content Placeholder 2"/>
          <p:cNvSpPr>
            <a:spLocks noGrp="1"/>
          </p:cNvSpPr>
          <p:nvPr>
            <p:ph idx="1"/>
          </p:nvPr>
        </p:nvSpPr>
        <p:spPr/>
        <p:txBody>
          <a:bodyPr>
            <a:normAutofit/>
          </a:bodyPr>
          <a:lstStyle/>
          <a:p>
            <a:r>
              <a:rPr lang="en-US" sz="2800" dirty="0"/>
              <a:t>Public Caucus</a:t>
            </a:r>
          </a:p>
          <a:p>
            <a:pPr lvl="1"/>
            <a:r>
              <a:rPr lang="en-US" sz="2800" dirty="0"/>
              <a:t>Reduced Credit Baccalaureate Degrees</a:t>
            </a:r>
          </a:p>
        </p:txBody>
      </p:sp>
    </p:spTree>
    <p:extLst>
      <p:ext uri="{BB962C8B-B14F-4D97-AF65-F5344CB8AC3E}">
        <p14:creationId xmlns:p14="http://schemas.microsoft.com/office/powerpoint/2010/main" val="1134751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Caucus Reports</a:t>
            </a:r>
          </a:p>
        </p:txBody>
      </p:sp>
      <p:sp>
        <p:nvSpPr>
          <p:cNvPr id="3" name="Content Placeholder 2"/>
          <p:cNvSpPr>
            <a:spLocks noGrp="1"/>
          </p:cNvSpPr>
          <p:nvPr>
            <p:ph idx="1"/>
          </p:nvPr>
        </p:nvSpPr>
        <p:spPr/>
        <p:txBody>
          <a:bodyPr>
            <a:normAutofit/>
          </a:bodyPr>
          <a:lstStyle/>
          <a:p>
            <a:r>
              <a:rPr lang="en-US" sz="2800" dirty="0"/>
              <a:t>Private/Independent Caucus</a:t>
            </a:r>
          </a:p>
          <a:p>
            <a:pPr lvl="1"/>
            <a:r>
              <a:rPr lang="en-US" sz="2800" dirty="0"/>
              <a:t>Bachelor’s Degrees at Community Colleges</a:t>
            </a:r>
          </a:p>
          <a:p>
            <a:pPr lvl="1"/>
            <a:r>
              <a:rPr lang="en-US" sz="2800" dirty="0"/>
              <a:t>Common Course Numbering</a:t>
            </a:r>
          </a:p>
        </p:txBody>
      </p:sp>
    </p:spTree>
    <p:extLst>
      <p:ext uri="{BB962C8B-B14F-4D97-AF65-F5344CB8AC3E}">
        <p14:creationId xmlns:p14="http://schemas.microsoft.com/office/powerpoint/2010/main" val="2010938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Caucus Reports</a:t>
            </a:r>
          </a:p>
        </p:txBody>
      </p:sp>
      <p:sp>
        <p:nvSpPr>
          <p:cNvPr id="3" name="Content Placeholder 2"/>
          <p:cNvSpPr>
            <a:spLocks noGrp="1"/>
          </p:cNvSpPr>
          <p:nvPr>
            <p:ph idx="1"/>
          </p:nvPr>
        </p:nvSpPr>
        <p:spPr/>
        <p:txBody>
          <a:bodyPr>
            <a:normAutofit/>
          </a:bodyPr>
          <a:lstStyle/>
          <a:p>
            <a:r>
              <a:rPr lang="en-US" sz="2800" dirty="0"/>
              <a:t>2-Year Caucus</a:t>
            </a:r>
          </a:p>
          <a:p>
            <a:pPr lvl="1"/>
            <a:r>
              <a:rPr lang="en-US" sz="2800" dirty="0"/>
              <a:t>Continued TRIO Funding</a:t>
            </a:r>
          </a:p>
          <a:p>
            <a:pPr lvl="1"/>
            <a:r>
              <a:rPr lang="en-US" sz="2800" dirty="0"/>
              <a:t>Dual Credit</a:t>
            </a:r>
          </a:p>
        </p:txBody>
      </p:sp>
    </p:spTree>
    <p:extLst>
      <p:ext uri="{BB962C8B-B14F-4D97-AF65-F5344CB8AC3E}">
        <p14:creationId xmlns:p14="http://schemas.microsoft.com/office/powerpoint/2010/main" val="2253619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Group Reports</a:t>
            </a:r>
          </a:p>
        </p:txBody>
      </p:sp>
      <p:sp>
        <p:nvSpPr>
          <p:cNvPr id="3" name="Content Placeholder 2"/>
          <p:cNvSpPr>
            <a:spLocks noGrp="1"/>
          </p:cNvSpPr>
          <p:nvPr>
            <p:ph idx="1"/>
          </p:nvPr>
        </p:nvSpPr>
        <p:spPr/>
        <p:txBody>
          <a:bodyPr>
            <a:normAutofit/>
          </a:bodyPr>
          <a:lstStyle/>
          <a:p>
            <a:r>
              <a:rPr lang="en-US" sz="2800" dirty="0"/>
              <a:t>Technology</a:t>
            </a:r>
          </a:p>
          <a:p>
            <a:pPr lvl="1"/>
            <a:r>
              <a:rPr lang="en-US" sz="2800" dirty="0"/>
              <a:t>AI in the classroom</a:t>
            </a:r>
          </a:p>
          <a:p>
            <a:pPr lvl="1"/>
            <a:r>
              <a:rPr lang="en-US" sz="2800" dirty="0"/>
              <a:t>Illinois Information Technology Accessibility </a:t>
            </a:r>
            <a:r>
              <a:rPr lang="en-US" sz="2800" dirty="0" err="1"/>
              <a:t>ActIITAA</a:t>
            </a:r>
            <a:endParaRPr lang="en-US" sz="2800" dirty="0"/>
          </a:p>
        </p:txBody>
      </p:sp>
    </p:spTree>
    <p:extLst>
      <p:ext uri="{BB962C8B-B14F-4D97-AF65-F5344CB8AC3E}">
        <p14:creationId xmlns:p14="http://schemas.microsoft.com/office/powerpoint/2010/main" val="1150539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Group Reports</a:t>
            </a:r>
          </a:p>
        </p:txBody>
      </p:sp>
      <p:sp>
        <p:nvSpPr>
          <p:cNvPr id="3" name="Content Placeholder 2"/>
          <p:cNvSpPr>
            <a:spLocks noGrp="1"/>
          </p:cNvSpPr>
          <p:nvPr>
            <p:ph idx="1"/>
          </p:nvPr>
        </p:nvSpPr>
        <p:spPr/>
        <p:txBody>
          <a:bodyPr>
            <a:normAutofit/>
          </a:bodyPr>
          <a:lstStyle/>
          <a:p>
            <a:r>
              <a:rPr lang="en-US" sz="2800" dirty="0"/>
              <a:t>Early College Credit</a:t>
            </a:r>
          </a:p>
          <a:p>
            <a:pPr lvl="1"/>
            <a:r>
              <a:rPr lang="en-US" sz="2800" dirty="0"/>
              <a:t>Comparison of Dual Quality Credit Act and NACEP (National Alliance of Concurrent Enrollment Partnerships) Standards</a:t>
            </a:r>
          </a:p>
        </p:txBody>
      </p:sp>
    </p:spTree>
    <p:extLst>
      <p:ext uri="{BB962C8B-B14F-4D97-AF65-F5344CB8AC3E}">
        <p14:creationId xmlns:p14="http://schemas.microsoft.com/office/powerpoint/2010/main" val="1347526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Group Reports</a:t>
            </a:r>
          </a:p>
        </p:txBody>
      </p:sp>
      <p:sp>
        <p:nvSpPr>
          <p:cNvPr id="3" name="Content Placeholder 2"/>
          <p:cNvSpPr>
            <a:spLocks noGrp="1"/>
          </p:cNvSpPr>
          <p:nvPr>
            <p:ph idx="1"/>
          </p:nvPr>
        </p:nvSpPr>
        <p:spPr/>
        <p:txBody>
          <a:bodyPr>
            <a:noAutofit/>
          </a:bodyPr>
          <a:lstStyle/>
          <a:p>
            <a:r>
              <a:rPr lang="en-US" sz="2800" dirty="0"/>
              <a:t>Student Needs</a:t>
            </a:r>
          </a:p>
          <a:p>
            <a:pPr lvl="1"/>
            <a:r>
              <a:rPr lang="en-US" sz="2800" dirty="0"/>
              <a:t>The working groups researched national models and best practices to establish a shared definition of student needs</a:t>
            </a:r>
          </a:p>
          <a:p>
            <a:pPr lvl="1"/>
            <a:r>
              <a:rPr lang="en-US" sz="2800" dirty="0"/>
              <a:t>The group is currently working to finalize a survey that will be distributed across the state to gather faculty perspectives on student challenges related to basic needs and to better understand the scope of these issues across diverse institutional contexts. </a:t>
            </a:r>
          </a:p>
        </p:txBody>
      </p:sp>
    </p:spTree>
    <p:extLst>
      <p:ext uri="{BB962C8B-B14F-4D97-AF65-F5344CB8AC3E}">
        <p14:creationId xmlns:p14="http://schemas.microsoft.com/office/powerpoint/2010/main" val="3251215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Group Reports</a:t>
            </a:r>
          </a:p>
        </p:txBody>
      </p:sp>
      <p:sp>
        <p:nvSpPr>
          <p:cNvPr id="3" name="Content Placeholder 2"/>
          <p:cNvSpPr>
            <a:spLocks noGrp="1"/>
          </p:cNvSpPr>
          <p:nvPr>
            <p:ph idx="1"/>
          </p:nvPr>
        </p:nvSpPr>
        <p:spPr/>
        <p:txBody>
          <a:bodyPr>
            <a:noAutofit/>
          </a:bodyPr>
          <a:lstStyle/>
          <a:p>
            <a:r>
              <a:rPr lang="en-US" sz="2800" dirty="0"/>
              <a:t>Faculty/Student Mental Health</a:t>
            </a:r>
          </a:p>
          <a:p>
            <a:pPr lvl="2"/>
            <a:r>
              <a:rPr lang="en-US" sz="2800" dirty="0"/>
              <a:t>The FAC recognizes that part of supporting student mental health is supporting mental wellness more broadly on higher education campuses and has shared resources on these topics. </a:t>
            </a:r>
          </a:p>
          <a:p>
            <a:pPr lvl="2"/>
            <a:r>
              <a:rPr lang="en-US" sz="2800" dirty="0"/>
              <a:t>Recently, this working group designed a survey and is developing a research plan to assess faculty mental health and campus resources across Illinois.</a:t>
            </a:r>
          </a:p>
          <a:p>
            <a:pPr lvl="1"/>
            <a:endParaRPr lang="en-US" sz="2800" dirty="0"/>
          </a:p>
        </p:txBody>
      </p:sp>
    </p:spTree>
    <p:extLst>
      <p:ext uri="{BB962C8B-B14F-4D97-AF65-F5344CB8AC3E}">
        <p14:creationId xmlns:p14="http://schemas.microsoft.com/office/powerpoint/2010/main" val="412913824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88</TotalTime>
  <Words>431</Words>
  <Application>Microsoft Macintosh PowerPoint</Application>
  <PresentationFormat>Widescreen</PresentationFormat>
  <Paragraphs>49</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Trebuchet MS</vt:lpstr>
      <vt:lpstr>Wingdings 3</vt:lpstr>
      <vt:lpstr>Facet</vt:lpstr>
      <vt:lpstr>FAC Achievements and Activities AY 25-26</vt:lpstr>
      <vt:lpstr>FAC Organization</vt:lpstr>
      <vt:lpstr>Caucus Reports</vt:lpstr>
      <vt:lpstr>Caucus Reports</vt:lpstr>
      <vt:lpstr>Caucus Reports</vt:lpstr>
      <vt:lpstr>Working Group Reports</vt:lpstr>
      <vt:lpstr>Working Group Reports</vt:lpstr>
      <vt:lpstr>Working Group Reports</vt:lpstr>
      <vt:lpstr>Working Group Reports</vt:lpstr>
      <vt:lpstr>Working Group Reports</vt:lpstr>
      <vt:lpstr>Working Group Reports</vt:lpstr>
      <vt:lpstr>FAC Motion</vt:lpstr>
      <vt:lpstr>Concluding Remarks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 Achievements and Activities AY 25-26</dc:title>
  <dc:creator>Daniel Hrozencik</dc:creator>
  <cp:lastModifiedBy>McDonald, Jessica</cp:lastModifiedBy>
  <cp:revision>16</cp:revision>
  <dcterms:created xsi:type="dcterms:W3CDTF">2026-05-28T23:25:12Z</dcterms:created>
  <dcterms:modified xsi:type="dcterms:W3CDTF">2026-08-03T16:07:33Z</dcterms:modified>
</cp:coreProperties>
</file>